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2"/>
  </p:notesMasterIdLst>
  <p:sldIdLst>
    <p:sldId id="256" r:id="rId2"/>
    <p:sldId id="257" r:id="rId3"/>
    <p:sldId id="285" r:id="rId4"/>
    <p:sldId id="286" r:id="rId5"/>
    <p:sldId id="287" r:id="rId6"/>
    <p:sldId id="288" r:id="rId7"/>
    <p:sldId id="259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2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Inter-Regular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45A2E2-3687-4E92-BC46-A09EC5B35522}">
  <a:tblStyle styleId="{C545A2E2-3687-4E92-BC46-A09EC5B355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8" d="100"/>
          <a:sy n="108" d="100"/>
        </p:scale>
        <p:origin x="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6189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3250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552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905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51275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7088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3606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9281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58979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52545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83157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609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74438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3501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4237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269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3293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57990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4961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1116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9508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460" y="488198"/>
            <a:ext cx="6056812" cy="42823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Skills – Programming Languages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5" name="Picture 2" descr="https://365datascience.com/wp-content/uploads/2020/05/data-scientist-job-descriptions-programming-languages-768x43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169" y="1327520"/>
            <a:ext cx="6257711" cy="3519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1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Skills – Frameworks </a:t>
            </a:r>
            <a:r>
              <a:rPr lang="en-US" sz="1600" b="1" dirty="0"/>
              <a:t>(just few)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6" name="Picture 8" descr="Best Python Libraries for Machine Learning and Deep Learn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085" y="1442002"/>
            <a:ext cx="5457879" cy="3418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67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Skills – Cloud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5" name="Picture 2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152" y="1407824"/>
            <a:ext cx="5863746" cy="33864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69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9433623"/>
              </p:ext>
            </p:extLst>
          </p:nvPr>
        </p:nvGraphicFramePr>
        <p:xfrm>
          <a:off x="324851" y="103031"/>
          <a:ext cx="7911373" cy="5256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Acrobat Document" r:id="rId4" imgW="13664904" imgH="9080309" progId="AcroExch.Document.DC">
                  <p:embed/>
                </p:oleObj>
              </mc:Choice>
              <mc:Fallback>
                <p:oleObj name="Acrobat Document" r:id="rId4" imgW="13664904" imgH="9080309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4851" y="103031"/>
                        <a:ext cx="7911373" cy="5256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225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Upskilling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4375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 smtClean="0"/>
              <a:t>Education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589547" y="1377616"/>
            <a:ext cx="781451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800" i="1" dirty="0"/>
              <a:t>“Requires time &amp; money  investment”</a:t>
            </a:r>
          </a:p>
          <a:p>
            <a:r>
              <a:rPr lang="en-US" sz="2800" dirty="0"/>
              <a:t>Formal Education </a:t>
            </a:r>
          </a:p>
          <a:p>
            <a:pPr marL="0" indent="0">
              <a:buNone/>
            </a:pPr>
            <a:r>
              <a:rPr lang="en-US" sz="2800" dirty="0"/>
              <a:t>	-Data Science</a:t>
            </a:r>
          </a:p>
          <a:p>
            <a:pPr marL="0" indent="0">
              <a:buNone/>
            </a:pPr>
            <a:r>
              <a:rPr lang="en-US" sz="2800" dirty="0"/>
              <a:t>	-Computer Science</a:t>
            </a:r>
          </a:p>
          <a:p>
            <a:pPr marL="0" indent="0">
              <a:buNone/>
            </a:pPr>
            <a:r>
              <a:rPr lang="en-US" sz="2800" dirty="0"/>
              <a:t>	-Statistics &amp; Math</a:t>
            </a:r>
          </a:p>
          <a:p>
            <a:pPr marL="0" indent="0">
              <a:buNone/>
            </a:pPr>
            <a:r>
              <a:rPr lang="en-US" sz="2800" dirty="0"/>
              <a:t>	-Engineering</a:t>
            </a:r>
          </a:p>
          <a:p>
            <a:pPr marL="0" indent="0">
              <a:buNone/>
            </a:pPr>
            <a:r>
              <a:rPr lang="en-US" sz="2800" dirty="0"/>
              <a:t>	-Other relevant disciplines</a:t>
            </a:r>
          </a:p>
          <a:p>
            <a:r>
              <a:rPr lang="en-US" sz="2800" dirty="0"/>
              <a:t>Bootcamps</a:t>
            </a:r>
          </a:p>
        </p:txBody>
      </p:sp>
    </p:spTree>
    <p:extLst>
      <p:ext uri="{BB962C8B-B14F-4D97-AF65-F5344CB8AC3E}">
        <p14:creationId xmlns:p14="http://schemas.microsoft.com/office/powerpoint/2010/main" val="200784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Skills – Certifications &amp; Courses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589547" y="1330421"/>
            <a:ext cx="781451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800" i="1" dirty="0"/>
              <a:t>“Requires time &amp; money  investment”</a:t>
            </a:r>
          </a:p>
          <a:p>
            <a:r>
              <a:rPr lang="en-US" sz="1800" dirty="0"/>
              <a:t>Certifications </a:t>
            </a:r>
          </a:p>
          <a:p>
            <a:pPr marL="0" indent="0">
              <a:buNone/>
            </a:pPr>
            <a:r>
              <a:rPr lang="en-US" sz="1800" dirty="0"/>
              <a:t>	-Cloudera Certified Professional (CCP) Data Engineer</a:t>
            </a:r>
          </a:p>
          <a:p>
            <a:pPr marL="0" indent="0">
              <a:buNone/>
            </a:pPr>
            <a:r>
              <a:rPr lang="en-US" sz="1800" dirty="0"/>
              <a:t>	-Google Professional Data Engineer Certification </a:t>
            </a:r>
          </a:p>
          <a:p>
            <a:pPr marL="0" indent="0">
              <a:buNone/>
            </a:pPr>
            <a:r>
              <a:rPr lang="en-US" sz="1800" dirty="0"/>
              <a:t>	-</a:t>
            </a:r>
            <a:r>
              <a:rPr lang="en-GB" sz="1800" dirty="0"/>
              <a:t>Oracle Cloud Platform Enterprise Analytics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	-</a:t>
            </a:r>
            <a:r>
              <a:rPr lang="it-IT" sz="1800" dirty="0"/>
              <a:t>IBM Data Science Professional Certificate</a:t>
            </a:r>
          </a:p>
          <a:p>
            <a:pPr marL="0" indent="0">
              <a:buNone/>
            </a:pPr>
            <a:r>
              <a:rPr lang="it-IT" sz="1800" dirty="0"/>
              <a:t>	-Microsoft Certified: Azure Data Scientist Associate</a:t>
            </a:r>
          </a:p>
          <a:p>
            <a:pPr marL="0" indent="0">
              <a:buNone/>
            </a:pPr>
            <a:r>
              <a:rPr lang="it-IT" sz="1800" dirty="0"/>
              <a:t>	-</a:t>
            </a:r>
            <a:r>
              <a:rPr lang="en-US" sz="1800" dirty="0"/>
              <a:t>SAS Certified AI &amp; Machine Learning Professional</a:t>
            </a:r>
          </a:p>
          <a:p>
            <a:pPr marL="0" indent="0">
              <a:buNone/>
            </a:pPr>
            <a:r>
              <a:rPr lang="en-US" sz="1800" dirty="0"/>
              <a:t>	-AWS Certified Machine Learning Specialty</a:t>
            </a:r>
          </a:p>
          <a:p>
            <a:pPr marL="0" indent="0">
              <a:buNone/>
            </a:pPr>
            <a:r>
              <a:rPr lang="en-US" sz="1800" dirty="0"/>
              <a:t>	-SAS Certified Data Scientist</a:t>
            </a:r>
          </a:p>
          <a:p>
            <a:r>
              <a:rPr lang="en-US" sz="1800" dirty="0"/>
              <a:t>Online Courses:</a:t>
            </a:r>
          </a:p>
          <a:p>
            <a:pPr marL="0" indent="0">
              <a:buNone/>
            </a:pPr>
            <a:r>
              <a:rPr lang="en-US" sz="1800" dirty="0"/>
              <a:t>	-Coursera</a:t>
            </a:r>
          </a:p>
          <a:p>
            <a:pPr marL="0" indent="0">
              <a:buNone/>
            </a:pPr>
            <a:r>
              <a:rPr lang="en-US" sz="1800" dirty="0"/>
              <a:t>	-</a:t>
            </a:r>
            <a:r>
              <a:rPr lang="en-US" sz="1800" dirty="0" err="1"/>
              <a:t>Udacity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	-</a:t>
            </a:r>
            <a:r>
              <a:rPr lang="en-US" sz="1800" dirty="0" err="1"/>
              <a:t>edX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4009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Standing Out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589547" y="1330421"/>
            <a:ext cx="781451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Have Projects portfolio (Build End-to-End solutions)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Leverage 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Knowledge Sharing – blog, video, teaching, research paper publications, webinars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Networking – LinkedIn, Meetups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Science / AI/ML Hackathons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Online competitions – </a:t>
            </a:r>
            <a:r>
              <a:rPr lang="en-US" sz="2800" dirty="0" err="1"/>
              <a:t>Zindi</a:t>
            </a:r>
            <a:r>
              <a:rPr lang="en-US" sz="2800" dirty="0"/>
              <a:t>, </a:t>
            </a:r>
            <a:r>
              <a:rPr lang="en-US" sz="2800" dirty="0" err="1"/>
              <a:t>kaggle</a:t>
            </a:r>
            <a:r>
              <a:rPr lang="en-US" sz="2800" dirty="0"/>
              <a:t> ….</a:t>
            </a:r>
          </a:p>
        </p:txBody>
      </p:sp>
    </p:spTree>
    <p:extLst>
      <p:ext uri="{BB962C8B-B14F-4D97-AF65-F5344CB8AC3E}">
        <p14:creationId xmlns:p14="http://schemas.microsoft.com/office/powerpoint/2010/main" val="119431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Data Science Roles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589547" y="1330421"/>
            <a:ext cx="781451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Data Scientist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Machine Learning Engineer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Machine Learning Scientist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Data Engineer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Data Architect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Statistician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Big Data Engineer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Data Analytics Engineer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Et cetera</a:t>
            </a:r>
          </a:p>
        </p:txBody>
      </p:sp>
    </p:spTree>
    <p:extLst>
      <p:ext uri="{BB962C8B-B14F-4D97-AF65-F5344CB8AC3E}">
        <p14:creationId xmlns:p14="http://schemas.microsoft.com/office/powerpoint/2010/main" val="321190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Data Science Job Market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589547" y="1330421"/>
            <a:ext cx="781451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Specialize in one area (T-shaped principle)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Have breadth of other areas (T-shaped principle)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Select the industry you’re comfortable working 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Choose your jobs carefully – Have clarity of the JD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Evolve with the industry – Keep learning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Make an impact by solving important problems</a:t>
            </a:r>
          </a:p>
        </p:txBody>
      </p:sp>
    </p:spTree>
    <p:extLst>
      <p:ext uri="{BB962C8B-B14F-4D97-AF65-F5344CB8AC3E}">
        <p14:creationId xmlns:p14="http://schemas.microsoft.com/office/powerpoint/2010/main" val="91706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Agenda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1286059" y="1563329"/>
            <a:ext cx="557194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800" dirty="0"/>
              <a:t>History of AI/Machine Learning</a:t>
            </a:r>
          </a:p>
          <a:p>
            <a:pPr marL="457200" indent="-457200">
              <a:buAutoNum type="arabicPeriod"/>
            </a:pPr>
            <a:r>
              <a:rPr lang="en-US" sz="2800" dirty="0"/>
              <a:t>Skills</a:t>
            </a:r>
          </a:p>
          <a:p>
            <a:pPr marL="457200" indent="-457200">
              <a:buAutoNum type="arabicPeriod"/>
            </a:pPr>
            <a:r>
              <a:rPr lang="en-US" sz="2800" dirty="0"/>
              <a:t>Standing out</a:t>
            </a:r>
          </a:p>
          <a:p>
            <a:pPr marL="457200" indent="-457200">
              <a:buAutoNum type="arabicPeriod"/>
            </a:pPr>
            <a:r>
              <a:rPr lang="en-US" sz="2800" dirty="0"/>
              <a:t>Career</a:t>
            </a:r>
            <a:endParaRPr lang="en-GB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 You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3538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History - Driving Factors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042" y="1672023"/>
            <a:ext cx="6407965" cy="250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02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History - AI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5" name="Picture 2" descr="History of Artificial Intelligence - Queensland Brain Institute -  University of Queensla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553" y="1280970"/>
            <a:ext cx="4802944" cy="3402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316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History – Data Science </a:t>
            </a:r>
            <a:r>
              <a:rPr lang="en-GB" b="1" dirty="0"/>
              <a:t>Market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6" name="Picture 2" descr="https://www.grandviewresearch.com/static/img/research/artificial-Intelligence-marke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9877" y="1232300"/>
            <a:ext cx="6084295" cy="38124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519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/>
              <a:t>History – Data Science </a:t>
            </a:r>
            <a:r>
              <a:rPr lang="en-GB" b="1" dirty="0"/>
              <a:t>Applications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037875" y="1419726"/>
            <a:ext cx="70683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Technology - recommendation systems, smart devices)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Finance - credit decision, client segmentation, fraud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Healthcare – Disease identification &amp; diagnosis, drug discovery, automation of routine tasks e.g. X-rays, CT scans, data entry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Agriculture - Weather prediction, robot harvesters, crop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Transport - Traffic analysis, autonomous vehicle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871598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SKILLS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 smtClean="0"/>
              <a:t>Skills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5" name="Picture 2" descr="https://miro.medium.com/max/1000/1*lws-OQOODF-wP9XLH1NDHQ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147" y="1375734"/>
            <a:ext cx="4354749" cy="3675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137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 algn="ctr"/>
            <a:r>
              <a:rPr lang="en-US" b="1" dirty="0" smtClean="0"/>
              <a:t>Skills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6" name="Picture 2" descr="https://cdn-images-1.medium.com/max/631/1*elfNirJhWFz46KOHhjdsX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6140" y="1352056"/>
            <a:ext cx="3471770" cy="358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61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259</Words>
  <Application>Microsoft Office PowerPoint</Application>
  <PresentationFormat>On-screen Show (16:9)</PresentationFormat>
  <Paragraphs>86</Paragraphs>
  <Slides>20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Arial</vt:lpstr>
      <vt:lpstr>Inter-Regular</vt:lpstr>
      <vt:lpstr>Joan template</vt:lpstr>
      <vt:lpstr>Adobe Acrobat Document</vt:lpstr>
      <vt:lpstr>PowerPoint Presentation</vt:lpstr>
      <vt:lpstr>Agenda</vt:lpstr>
      <vt:lpstr>History - Driving Factors</vt:lpstr>
      <vt:lpstr>History - AI</vt:lpstr>
      <vt:lpstr>History – Data Science Market</vt:lpstr>
      <vt:lpstr>History – Data Science Applications</vt:lpstr>
      <vt:lpstr>SKILLS</vt:lpstr>
      <vt:lpstr>Skills</vt:lpstr>
      <vt:lpstr>Skills</vt:lpstr>
      <vt:lpstr>Skills – Programming Languages</vt:lpstr>
      <vt:lpstr>Skills – Frameworks (just few)</vt:lpstr>
      <vt:lpstr>Skills – Cloud</vt:lpstr>
      <vt:lpstr>PowerPoint Presentation</vt:lpstr>
      <vt:lpstr>Upskilling</vt:lpstr>
      <vt:lpstr>Education</vt:lpstr>
      <vt:lpstr>Skills – Certifications &amp; Courses</vt:lpstr>
      <vt:lpstr>Standing Out</vt:lpstr>
      <vt:lpstr>Data Science Roles</vt:lpstr>
      <vt:lpstr>Data Science Job Market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Sammy Ongaya</cp:lastModifiedBy>
  <cp:revision>10</cp:revision>
  <dcterms:modified xsi:type="dcterms:W3CDTF">2020-11-21T12:07:39Z</dcterms:modified>
</cp:coreProperties>
</file>